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Average" pitchFamily="2" charset="77"/>
      <p:regular r:id="rId15"/>
    </p:embeddedFont>
    <p:embeddedFont>
      <p:font typeface="Oswald" pitchFamily="2" charset="77"/>
      <p:regular r:id="rId16"/>
      <p:bold r:id="rId17"/>
    </p:embeddedFont>
    <p:embeddedFont>
      <p:font typeface="Roboto" panose="02000000000000000000"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4"/>
  </p:normalViewPr>
  <p:slideViewPr>
    <p:cSldViewPr snapToGrid="0">
      <p:cViewPr varScale="1">
        <p:scale>
          <a:sx n="145" d="100"/>
          <a:sy n="145" d="100"/>
        </p:scale>
        <p:origin x="68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407ab80a27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407ab80a27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407ab80a27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407ab80a27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07ab80a27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407ab80a27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407ab80a27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407ab80a27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407ab80a27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407ab80a2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407ab80a27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407ab80a27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407ab80a27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407ab80a2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41535e96a7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41535e96a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407ab80a27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407ab80a27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407ab80a27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407ab80a27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407ab80a27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407ab80a27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TFL SHORTEST WALKING DISTANCE</a:t>
            </a:r>
            <a:endParaRPr/>
          </a:p>
        </p:txBody>
      </p:sp>
      <p:sp>
        <p:nvSpPr>
          <p:cNvPr id="60" name="Google Shape;60;p13"/>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Ifeoma Okafor, Yusuf Jimoh and Bethelham Demissie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Comparison</a:t>
            </a:r>
            <a:endParaRPr/>
          </a:p>
        </p:txBody>
      </p:sp>
      <p:sp>
        <p:nvSpPr>
          <p:cNvPr id="114" name="Google Shape;114;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400"/>
              <a:t>Version two uses hand-coded data structures and algorithms, while version three uses software available in the .NET Framework Libraries for implementing Dijkstra's shortest path algorithm.</a:t>
            </a:r>
            <a:endParaRPr sz="1400"/>
          </a:p>
          <a:p>
            <a:pPr marL="0" lvl="0" indent="0" algn="l" rtl="0">
              <a:spcBef>
                <a:spcPts val="1200"/>
              </a:spcBef>
              <a:spcAft>
                <a:spcPts val="0"/>
              </a:spcAft>
              <a:buNone/>
            </a:pPr>
            <a:r>
              <a:rPr lang="en-GB" sz="1400"/>
              <a:t>Version two implements the adjacency list using custom LinkedList, ListNode, PriorityQueueNode, and PriorityQueue classes, making the implementation relatively complex.</a:t>
            </a:r>
            <a:endParaRPr sz="1400"/>
          </a:p>
          <a:p>
            <a:pPr marL="0" lvl="0" indent="0" algn="l" rtl="0">
              <a:spcBef>
                <a:spcPts val="1200"/>
              </a:spcBef>
              <a:spcAft>
                <a:spcPts val="0"/>
              </a:spcAft>
              <a:buNone/>
            </a:pPr>
            <a:r>
              <a:rPr lang="en-GB" sz="1400"/>
              <a:t>Version three simplifies the implementation by replacing custom data structures with built-in LinkedList and PriorityQueue data structures, making the code easier to understand and modify.</a:t>
            </a:r>
            <a:endParaRPr sz="1400"/>
          </a:p>
          <a:p>
            <a:pPr marL="0" lvl="0" indent="0" algn="l" rtl="0">
              <a:spcBef>
                <a:spcPts val="1200"/>
              </a:spcBef>
              <a:spcAft>
                <a:spcPts val="0"/>
              </a:spcAft>
              <a:buNone/>
            </a:pPr>
            <a:r>
              <a:rPr lang="en-GB" sz="1400"/>
              <a:t>Version three's use of built-in libraries results in better performance, as they are optimised for performance and have been extensively tested and refined.</a:t>
            </a:r>
            <a:endParaRPr sz="1400"/>
          </a:p>
          <a:p>
            <a:pPr marL="0" lvl="0" indent="0" algn="l" rtl="0">
              <a:spcBef>
                <a:spcPts val="1200"/>
              </a:spcBef>
              <a:spcAft>
                <a:spcPts val="12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Conclusion</a:t>
            </a:r>
            <a:endParaRPr/>
          </a:p>
        </p:txBody>
      </p:sp>
      <p:sp>
        <p:nvSpPr>
          <p:cNvPr id="120" name="Google Shape;120;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Both versions implement Dijkstra's shortest path algorithm</a:t>
            </a:r>
            <a:endParaRPr/>
          </a:p>
          <a:p>
            <a:pPr marL="0" lvl="0" indent="0" algn="l" rtl="0">
              <a:spcBef>
                <a:spcPts val="1200"/>
              </a:spcBef>
              <a:spcAft>
                <a:spcPts val="0"/>
              </a:spcAft>
              <a:buNone/>
            </a:pPr>
            <a:r>
              <a:rPr lang="en-GB"/>
              <a:t>Version three is a better implementation overall</a:t>
            </a:r>
            <a:endParaRPr/>
          </a:p>
          <a:p>
            <a:pPr marL="0" lvl="0" indent="0" algn="l" rtl="0">
              <a:spcBef>
                <a:spcPts val="1200"/>
              </a:spcBef>
              <a:spcAft>
                <a:spcPts val="0"/>
              </a:spcAft>
              <a:buNone/>
            </a:pPr>
            <a:r>
              <a:rPr lang="en-GB"/>
              <a:t>Hand-coded data structures in version two are complex and prone to errors</a:t>
            </a:r>
            <a:endParaRPr/>
          </a:p>
          <a:p>
            <a:pPr marL="0" lvl="0" indent="0" algn="l" rtl="0">
              <a:spcBef>
                <a:spcPts val="1200"/>
              </a:spcBef>
              <a:spcAft>
                <a:spcPts val="0"/>
              </a:spcAft>
              <a:buNone/>
            </a:pPr>
            <a:r>
              <a:rPr lang="en-GB"/>
              <a:t>Version three's implementation is simpler, more standardised, and more likely to perform better</a:t>
            </a:r>
            <a:endParaRPr/>
          </a:p>
          <a:p>
            <a:pPr marL="0" lvl="0" indent="0" algn="l" rtl="0">
              <a:spcBef>
                <a:spcPts val="1200"/>
              </a:spcBef>
              <a:spcAft>
                <a:spcPts val="0"/>
              </a:spcAft>
              <a:buNone/>
            </a:pPr>
            <a:r>
              <a:rPr lang="en-GB"/>
              <a:t>We recommend using version three's implementation in future projects</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sz="1200">
              <a:solidFill>
                <a:srgbClr val="D1D5DB"/>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311700" y="1623900"/>
            <a:ext cx="8520600" cy="1895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4800"/>
              <a:t>Thank you</a:t>
            </a:r>
            <a:endParaRPr sz="4800"/>
          </a:p>
          <a:p>
            <a:pPr marL="0" lvl="0" indent="0" algn="ctr" rtl="0">
              <a:spcBef>
                <a:spcPts val="0"/>
              </a:spcBef>
              <a:spcAft>
                <a:spcPts val="0"/>
              </a:spcAft>
              <a:buNone/>
            </a:pPr>
            <a:r>
              <a:rPr lang="en-GB" sz="4800"/>
              <a:t>Any Questions?</a:t>
            </a:r>
            <a:endParaRPr sz="4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Introduction </a:t>
            </a:r>
            <a:endParaRPr/>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Aim: Find the fastest walking route between any two stations within the TFL Zone 1 train lines using </a:t>
            </a:r>
            <a:r>
              <a:rPr lang="en-GB" dirty="0" err="1"/>
              <a:t>Dijstrka’s</a:t>
            </a:r>
            <a:r>
              <a:rPr lang="en-GB" dirty="0"/>
              <a:t> Shortest Path Algorithm</a:t>
            </a:r>
            <a:endParaRPr dirty="0"/>
          </a:p>
          <a:p>
            <a:pPr marL="0" lvl="0" indent="0" algn="l" rtl="0">
              <a:spcBef>
                <a:spcPts val="1200"/>
              </a:spcBef>
              <a:spcAft>
                <a:spcPts val="0"/>
              </a:spcAft>
              <a:buNone/>
            </a:pPr>
            <a:r>
              <a:rPr lang="en-GB" dirty="0"/>
              <a:t>Group: Three members </a:t>
            </a:r>
            <a:endParaRPr dirty="0"/>
          </a:p>
          <a:p>
            <a:pPr marL="0" lvl="0" indent="0" algn="l" rtl="0">
              <a:spcBef>
                <a:spcPts val="1200"/>
              </a:spcBef>
              <a:spcAft>
                <a:spcPts val="0"/>
              </a:spcAft>
              <a:buNone/>
            </a:pPr>
            <a:r>
              <a:rPr lang="en-GB" dirty="0"/>
              <a:t>We developed two versions of the application: </a:t>
            </a:r>
            <a:endParaRPr dirty="0"/>
          </a:p>
          <a:p>
            <a:pPr marL="457200" lvl="0" indent="-342900" algn="l" rtl="0">
              <a:spcBef>
                <a:spcPts val="1200"/>
              </a:spcBef>
              <a:spcAft>
                <a:spcPts val="0"/>
              </a:spcAft>
              <a:buSzPts val="1800"/>
              <a:buChar char="●"/>
            </a:pPr>
            <a:r>
              <a:rPr lang="en-GB" dirty="0"/>
              <a:t>Version 2 - Hand coded using core C# classes</a:t>
            </a:r>
            <a:endParaRPr dirty="0"/>
          </a:p>
          <a:p>
            <a:pPr marL="457200" lvl="0" indent="-342900" algn="l" rtl="0">
              <a:spcBef>
                <a:spcPts val="0"/>
              </a:spcBef>
              <a:spcAft>
                <a:spcPts val="0"/>
              </a:spcAft>
              <a:buSzPts val="1800"/>
              <a:buChar char="●"/>
            </a:pPr>
            <a:r>
              <a:rPr lang="en-GB" dirty="0"/>
              <a:t>Version 3 - Modified Version 2 using .NET library classes</a:t>
            </a:r>
            <a:endParaRPr dirty="0"/>
          </a:p>
          <a:p>
            <a:pPr marL="0" lvl="0" indent="0" algn="l" rtl="0">
              <a:spcBef>
                <a:spcPts val="1200"/>
              </a:spcBef>
              <a:spcAft>
                <a:spcPts val="0"/>
              </a:spcAft>
              <a:buNone/>
            </a:pPr>
            <a:endParaRPr dirty="0"/>
          </a:p>
          <a:p>
            <a:pPr marL="0" lvl="0" indent="0" algn="l" rtl="0">
              <a:spcBef>
                <a:spcPts val="1200"/>
              </a:spcBef>
              <a:spcAft>
                <a:spcPts val="120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Overview of the Task</a:t>
            </a:r>
            <a:endParaRPr/>
          </a:p>
        </p:txBody>
      </p:sp>
      <p:sp>
        <p:nvSpPr>
          <p:cNvPr id="72" name="Google Shape;72;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indent="0">
              <a:buNone/>
            </a:pPr>
            <a:r>
              <a:rPr lang="en-GB" dirty="0"/>
              <a:t>Used a </a:t>
            </a:r>
            <a:r>
              <a:rPr lang="en-GB" dirty="0" err="1"/>
              <a:t>github</a:t>
            </a:r>
            <a:r>
              <a:rPr lang="en-GB" dirty="0"/>
              <a:t> repository when working on the implementation to share code and work collaboratively on the project. analysis.</a:t>
            </a:r>
          </a:p>
          <a:p>
            <a:pPr marL="0" indent="0">
              <a:buNone/>
            </a:pPr>
            <a:endParaRPr lang="en-GB" dirty="0"/>
          </a:p>
          <a:p>
            <a:pPr marL="0" lvl="0" indent="0" algn="l" rtl="0">
              <a:spcBef>
                <a:spcPts val="0"/>
              </a:spcBef>
              <a:spcAft>
                <a:spcPts val="0"/>
              </a:spcAft>
              <a:buNone/>
            </a:pPr>
            <a:r>
              <a:rPr lang="en-GB" dirty="0"/>
              <a:t>The program is able to handle incidents that affect the walking route such as road closures, and delays.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We conducted application testing,  benchmark testing and consistency testing to ensure that our both versions run correctly, we recorded our findings from the analysis.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In this presentation, we will provide an overview of our groups work, providing an explanation on the design of the two versions developed, our testing and benchmarking as well as our finding from the project.</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Our Approach</a:t>
            </a:r>
            <a:endParaRPr/>
          </a:p>
        </p:txBody>
      </p:sp>
      <p:sp>
        <p:nvSpPr>
          <p:cNvPr id="78" name="Google Shape;78;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GB"/>
              <a:t>Use a excel sheet found on the TFL website as a source for our stations and networks as well as weights, we considered this a scalable approach as it would be easier to modify the excel sheet then the hard code new station.</a:t>
            </a:r>
            <a:endParaRPr/>
          </a:p>
          <a:p>
            <a:pPr marL="0" lvl="0" indent="0" algn="l" rtl="0">
              <a:spcBef>
                <a:spcPts val="1200"/>
              </a:spcBef>
              <a:spcAft>
                <a:spcPts val="0"/>
              </a:spcAft>
              <a:buNone/>
            </a:pPr>
            <a:r>
              <a:rPr lang="en-GB"/>
              <a:t>Our approach was to create a ‘StationNetwork’ class where we create the networks between the stations. This was done to ensure that the creation of vertices and edges for the graph were done faster. </a:t>
            </a:r>
            <a:endParaRPr/>
          </a:p>
          <a:p>
            <a:pPr marL="0" lvl="0" indent="0" algn="l" rtl="0">
              <a:spcBef>
                <a:spcPts val="1200"/>
              </a:spcBef>
              <a:spcAft>
                <a:spcPts val="0"/>
              </a:spcAft>
              <a:buNone/>
            </a:pPr>
            <a:r>
              <a:rPr lang="en-GB"/>
              <a:t>We also used a Linked List for efficient insertion. The advantage of this is that it is easier to work with as we can add to both head and tail easily and there’s no memory wastage.</a:t>
            </a:r>
            <a:endParaRPr/>
          </a:p>
          <a:p>
            <a:pPr marL="0" lvl="0" indent="0" algn="l" rtl="0">
              <a:spcBef>
                <a:spcPts val="1200"/>
              </a:spcBef>
              <a:spcAft>
                <a:spcPts val="1200"/>
              </a:spcAft>
              <a:buNone/>
            </a:pP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120925" y="39925"/>
            <a:ext cx="6227100" cy="1185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UML Design - .NET</a:t>
            </a:r>
            <a:endParaRPr/>
          </a:p>
        </p:txBody>
      </p:sp>
      <p:pic>
        <p:nvPicPr>
          <p:cNvPr id="84" name="Google Shape;84;p17"/>
          <p:cNvPicPr preferRelativeResize="0"/>
          <p:nvPr/>
        </p:nvPicPr>
        <p:blipFill>
          <a:blip r:embed="rId3">
            <a:alphaModFix/>
          </a:blip>
          <a:stretch>
            <a:fillRect/>
          </a:stretch>
        </p:blipFill>
        <p:spPr>
          <a:xfrm>
            <a:off x="311700" y="945975"/>
            <a:ext cx="8637348" cy="3873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201150" y="162300"/>
            <a:ext cx="6227100" cy="1186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UML Design - Hand Coded </a:t>
            </a:r>
            <a:endParaRPr/>
          </a:p>
        </p:txBody>
      </p:sp>
      <p:pic>
        <p:nvPicPr>
          <p:cNvPr id="90" name="Google Shape;90;p18"/>
          <p:cNvPicPr preferRelativeResize="0"/>
          <p:nvPr/>
        </p:nvPicPr>
        <p:blipFill>
          <a:blip r:embed="rId3">
            <a:alphaModFix/>
          </a:blip>
          <a:stretch>
            <a:fillRect/>
          </a:stretch>
        </p:blipFill>
        <p:spPr>
          <a:xfrm>
            <a:off x="278400" y="1061175"/>
            <a:ext cx="8461901" cy="39742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120925" y="48950"/>
            <a:ext cx="6227100" cy="1329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Use Case Diagram</a:t>
            </a:r>
            <a:endParaRPr/>
          </a:p>
        </p:txBody>
      </p:sp>
      <p:pic>
        <p:nvPicPr>
          <p:cNvPr id="96" name="Google Shape;96;p19"/>
          <p:cNvPicPr preferRelativeResize="0"/>
          <p:nvPr/>
        </p:nvPicPr>
        <p:blipFill rotWithShape="1">
          <a:blip r:embed="rId3">
            <a:alphaModFix/>
          </a:blip>
          <a:srcRect t="-897"/>
          <a:stretch/>
        </p:blipFill>
        <p:spPr>
          <a:xfrm>
            <a:off x="692200" y="971850"/>
            <a:ext cx="7759599" cy="4171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Implementation</a:t>
            </a:r>
            <a:endParaRPr/>
          </a:p>
        </p:txBody>
      </p:sp>
      <p:sp>
        <p:nvSpPr>
          <p:cNvPr id="102" name="Google Shape;102;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1200">
                <a:solidFill>
                  <a:srgbClr val="D1D5DB"/>
                </a:solidFill>
              </a:rPr>
              <a:t>StationNetwork:</a:t>
            </a:r>
            <a:endParaRPr sz="1200">
              <a:solidFill>
                <a:srgbClr val="D1D5DB"/>
              </a:solidFill>
            </a:endParaRPr>
          </a:p>
          <a:p>
            <a:pPr marL="457200" lvl="0" indent="-304800" algn="l" rtl="0">
              <a:spcBef>
                <a:spcPts val="0"/>
              </a:spcBef>
              <a:spcAft>
                <a:spcPts val="0"/>
              </a:spcAft>
              <a:buClr>
                <a:srgbClr val="D1D5DB"/>
              </a:buClr>
              <a:buSzPts val="1200"/>
              <a:buChar char="●"/>
            </a:pPr>
            <a:r>
              <a:rPr lang="en-GB" sz="1200">
                <a:solidFill>
                  <a:srgbClr val="D1D5DB"/>
                </a:solidFill>
              </a:rPr>
              <a:t>Represents a network of stations and contains a Station object and a LinkedList of Network objects</a:t>
            </a:r>
            <a:endParaRPr sz="1200">
              <a:solidFill>
                <a:srgbClr val="D1D5DB"/>
              </a:solidFill>
            </a:endParaRPr>
          </a:p>
          <a:p>
            <a:pPr marL="457200" lvl="0" indent="-304800" algn="l" rtl="0">
              <a:spcBef>
                <a:spcPts val="0"/>
              </a:spcBef>
              <a:spcAft>
                <a:spcPts val="0"/>
              </a:spcAft>
              <a:buClr>
                <a:srgbClr val="D1D5DB"/>
              </a:buClr>
              <a:buSzPts val="1200"/>
              <a:buChar char="●"/>
            </a:pPr>
            <a:r>
              <a:rPr lang="en-GB" sz="1200">
                <a:solidFill>
                  <a:srgbClr val="D1D5DB"/>
                </a:solidFill>
              </a:rPr>
              <a:t>It provides the program with methods to get the LinkedList of networks, get the Station object, and add a Network object to the networks LinkedList.</a:t>
            </a:r>
            <a:endParaRPr sz="1200">
              <a:solidFill>
                <a:srgbClr val="D1D5DB"/>
              </a:solidFill>
            </a:endParaRPr>
          </a:p>
          <a:p>
            <a:pPr marL="457200" lvl="0" indent="0" algn="l" rtl="0">
              <a:spcBef>
                <a:spcPts val="0"/>
              </a:spcBef>
              <a:spcAft>
                <a:spcPts val="0"/>
              </a:spcAft>
              <a:buNone/>
            </a:pPr>
            <a:endParaRPr sz="1200">
              <a:solidFill>
                <a:srgbClr val="D1D5DB"/>
              </a:solidFill>
            </a:endParaRPr>
          </a:p>
          <a:p>
            <a:pPr marL="0" lvl="0" indent="0" algn="l" rtl="0">
              <a:spcBef>
                <a:spcPts val="0"/>
              </a:spcBef>
              <a:spcAft>
                <a:spcPts val="0"/>
              </a:spcAft>
              <a:buNone/>
            </a:pPr>
            <a:r>
              <a:rPr lang="en-GB" sz="1200">
                <a:solidFill>
                  <a:srgbClr val="D1D5DB"/>
                </a:solidFill>
              </a:rPr>
              <a:t>ZoneOneGraph:</a:t>
            </a:r>
            <a:endParaRPr sz="1200">
              <a:solidFill>
                <a:srgbClr val="D1D5DB"/>
              </a:solidFill>
            </a:endParaRPr>
          </a:p>
          <a:p>
            <a:pPr marL="457200" lvl="0" indent="-304800" algn="l" rtl="0">
              <a:spcBef>
                <a:spcPts val="1500"/>
              </a:spcBef>
              <a:spcAft>
                <a:spcPts val="0"/>
              </a:spcAft>
              <a:buClr>
                <a:srgbClr val="D1D5DB"/>
              </a:buClr>
              <a:buSzPts val="1200"/>
              <a:buFont typeface="Average"/>
              <a:buChar char="●"/>
            </a:pPr>
            <a:r>
              <a:rPr lang="en-GB" sz="1200">
                <a:solidFill>
                  <a:srgbClr val="D1D5DB"/>
                </a:solidFill>
              </a:rPr>
              <a:t>Represents a graph of stations and networks using a linked list data structure.</a:t>
            </a:r>
            <a:endParaRPr sz="1200">
              <a:solidFill>
                <a:srgbClr val="D1D5DB"/>
              </a:solidFill>
            </a:endParaRPr>
          </a:p>
          <a:p>
            <a:pPr marL="457200" lvl="0" indent="-304800" algn="l" rtl="0">
              <a:spcBef>
                <a:spcPts val="0"/>
              </a:spcBef>
              <a:spcAft>
                <a:spcPts val="0"/>
              </a:spcAft>
              <a:buClr>
                <a:srgbClr val="D1D5DB"/>
              </a:buClr>
              <a:buSzPts val="1200"/>
              <a:buFont typeface="Average"/>
              <a:buChar char="●"/>
            </a:pPr>
            <a:r>
              <a:rPr lang="en-GB" sz="1200">
                <a:solidFill>
                  <a:srgbClr val="D1D5DB"/>
                </a:solidFill>
              </a:rPr>
              <a:t>Provides methods for creating and adding stations/networks, finding connected networks, computing total time, and pathfinding.</a:t>
            </a:r>
            <a:endParaRPr sz="1200">
              <a:solidFill>
                <a:srgbClr val="D1D5DB"/>
              </a:solidFill>
            </a:endParaRPr>
          </a:p>
          <a:p>
            <a:pPr marL="0" lvl="0" indent="0" algn="l" rtl="0">
              <a:spcBef>
                <a:spcPts val="1500"/>
              </a:spcBef>
              <a:spcAft>
                <a:spcPts val="0"/>
              </a:spcAft>
              <a:buNone/>
            </a:pPr>
            <a:r>
              <a:rPr lang="en-GB" sz="1200">
                <a:solidFill>
                  <a:srgbClr val="D1D5DB"/>
                </a:solidFill>
              </a:rPr>
              <a:t>GraphController:</a:t>
            </a:r>
            <a:endParaRPr sz="1200">
              <a:solidFill>
                <a:srgbClr val="D1D5DB"/>
              </a:solidFill>
            </a:endParaRPr>
          </a:p>
          <a:p>
            <a:pPr marL="457200" lvl="0" indent="-304800" algn="l" rtl="0">
              <a:spcBef>
                <a:spcPts val="1500"/>
              </a:spcBef>
              <a:spcAft>
                <a:spcPts val="0"/>
              </a:spcAft>
              <a:buClr>
                <a:srgbClr val="D1D5DB"/>
              </a:buClr>
              <a:buSzPts val="1200"/>
              <a:buChar char="●"/>
            </a:pPr>
            <a:r>
              <a:rPr lang="en-GB" sz="1200">
                <a:solidFill>
                  <a:srgbClr val="D1D5DB"/>
                </a:solidFill>
              </a:rPr>
              <a:t>Implements operations on the tube network graph using a ZoneOneGraphInterface.</a:t>
            </a:r>
            <a:endParaRPr sz="1200">
              <a:solidFill>
                <a:srgbClr val="D1D5DB"/>
              </a:solidFill>
            </a:endParaRPr>
          </a:p>
          <a:p>
            <a:pPr marL="457200" lvl="0" indent="-304800" algn="l" rtl="0">
              <a:spcBef>
                <a:spcPts val="0"/>
              </a:spcBef>
              <a:spcAft>
                <a:spcPts val="0"/>
              </a:spcAft>
              <a:buClr>
                <a:srgbClr val="D1D5DB"/>
              </a:buClr>
              <a:buSzPts val="1200"/>
              <a:buChar char="●"/>
            </a:pPr>
            <a:r>
              <a:rPr lang="en-GB" sz="1200">
                <a:solidFill>
                  <a:srgbClr val="D1D5DB"/>
                </a:solidFill>
              </a:rPr>
              <a:t>Provides methods for finding walking routes, adding delays, and opening/closing stations, and uses PriorityQueue and Djikstra's algorithm for pathfinding.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Testing / Analysis</a:t>
            </a:r>
            <a:endParaRPr/>
          </a:p>
        </p:txBody>
      </p:sp>
      <p:pic>
        <p:nvPicPr>
          <p:cNvPr id="108" name="Google Shape;108;p21"/>
          <p:cNvPicPr preferRelativeResize="0"/>
          <p:nvPr/>
        </p:nvPicPr>
        <p:blipFill>
          <a:blip r:embed="rId3">
            <a:alphaModFix/>
          </a:blip>
          <a:stretch>
            <a:fillRect/>
          </a:stretch>
        </p:blipFill>
        <p:spPr>
          <a:xfrm>
            <a:off x="152400" y="1170125"/>
            <a:ext cx="8839204" cy="3573662"/>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602</Words>
  <Application>Microsoft Macintosh PowerPoint</Application>
  <PresentationFormat>On-screen Show (16:9)</PresentationFormat>
  <Paragraphs>50</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Oswald</vt:lpstr>
      <vt:lpstr>Arial</vt:lpstr>
      <vt:lpstr>Average</vt:lpstr>
      <vt:lpstr>Roboto</vt:lpstr>
      <vt:lpstr>Slate</vt:lpstr>
      <vt:lpstr>TFL SHORTEST WALKING DISTANCE</vt:lpstr>
      <vt:lpstr>Introduction </vt:lpstr>
      <vt:lpstr>Overview of the Task</vt:lpstr>
      <vt:lpstr>Our Approach</vt:lpstr>
      <vt:lpstr>UML Design - .NET</vt:lpstr>
      <vt:lpstr>UML Design - Hand Coded </vt:lpstr>
      <vt:lpstr>Use Case Diagram</vt:lpstr>
      <vt:lpstr>Implementation</vt:lpstr>
      <vt:lpstr>Testing / Analysis</vt:lpstr>
      <vt:lpstr>Comparison</vt:lpstr>
      <vt:lpstr>Conclusion</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TFL SHORTEST WALKING DISTANCE</dc:title>
  <cp:lastModifiedBy>Bethelham Demissie</cp:lastModifiedBy>
  <cp:revision>2</cp:revision>
  <dcterms:modified xsi:type="dcterms:W3CDTF">2023-05-09T05:01:19Z</dcterms:modified>
</cp:coreProperties>
</file>